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sldIdLst>
    <p:sldId id="256" r:id="rId2"/>
    <p:sldId id="264" r:id="rId3"/>
    <p:sldId id="265" r:id="rId4"/>
    <p:sldId id="257" r:id="rId5"/>
    <p:sldId id="258" r:id="rId6"/>
    <p:sldId id="261" r:id="rId7"/>
    <p:sldId id="259" r:id="rId8"/>
    <p:sldId id="260" r:id="rId9"/>
    <p:sldId id="263"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04" autoAdjust="0"/>
    <p:restoredTop sz="94660"/>
  </p:normalViewPr>
  <p:slideViewPr>
    <p:cSldViewPr snapToGrid="0">
      <p:cViewPr varScale="1">
        <p:scale>
          <a:sx n="78" d="100"/>
          <a:sy n="78" d="100"/>
        </p:scale>
        <p:origin x="62" y="2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9/21/2025</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667659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9/21/2025</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875727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9/21/2025</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7516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9/21/2025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43601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9/21/2025</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4351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9/21/2025</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086918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9/21/2025</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169022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9/21/2025</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702382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9/21/2025</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4399184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9/21/2025</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121889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9/21/2025</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7386485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9/21/2025</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563783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wirling meteorite">
            <a:extLst>
              <a:ext uri="{FF2B5EF4-FFF2-40B4-BE49-F238E27FC236}">
                <a16:creationId xmlns:a16="http://schemas.microsoft.com/office/drawing/2014/main" id="{12F47B52-2C3F-5C16-3F15-401F69C6C1BD}"/>
              </a:ext>
            </a:extLst>
          </p:cNvPr>
          <p:cNvPicPr>
            <a:picLocks noChangeAspect="1"/>
          </p:cNvPicPr>
          <p:nvPr/>
        </p:nvPicPr>
        <p:blipFill>
          <a:blip r:embed="rId2"/>
          <a:srcRect t="1880" b="11248"/>
          <a:stretch>
            <a:fillRect/>
          </a:stretch>
        </p:blipFill>
        <p:spPr>
          <a:xfrm>
            <a:off x="1" y="10"/>
            <a:ext cx="12192000" cy="6857990"/>
          </a:xfrm>
          <a:prstGeom prst="rect">
            <a:avLst/>
          </a:prstGeom>
        </p:spPr>
      </p:pic>
      <p:sp useBgFill="1">
        <p:nvSpPr>
          <p:cNvPr id="11" name="Rectangle 10">
            <a:extLst>
              <a:ext uri="{FF2B5EF4-FFF2-40B4-BE49-F238E27FC236}">
                <a16:creationId xmlns:a16="http://schemas.microsoft.com/office/drawing/2014/main" id="{D30DD7D3-2712-4491-B2C2-5FC23330C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3569" y="1066800"/>
            <a:ext cx="5128322" cy="47244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F3A0C9-2EEB-29BB-484D-E28100B2B340}"/>
              </a:ext>
            </a:extLst>
          </p:cNvPr>
          <p:cNvSpPr>
            <a:spLocks noGrp="1"/>
          </p:cNvSpPr>
          <p:nvPr>
            <p:ph type="ctrTitle"/>
          </p:nvPr>
        </p:nvSpPr>
        <p:spPr>
          <a:xfrm>
            <a:off x="898737" y="1562101"/>
            <a:ext cx="4359744" cy="2738530"/>
          </a:xfrm>
        </p:spPr>
        <p:txBody>
          <a:bodyPr anchor="t">
            <a:normAutofit/>
          </a:bodyPr>
          <a:lstStyle/>
          <a:p>
            <a:r>
              <a:rPr lang="en-US" dirty="0"/>
              <a:t>Process</a:t>
            </a:r>
          </a:p>
        </p:txBody>
      </p:sp>
      <p:sp>
        <p:nvSpPr>
          <p:cNvPr id="3" name="Subtitle 2">
            <a:extLst>
              <a:ext uri="{FF2B5EF4-FFF2-40B4-BE49-F238E27FC236}">
                <a16:creationId xmlns:a16="http://schemas.microsoft.com/office/drawing/2014/main" id="{20D56EE5-6FDA-FCB2-1981-618E805AF596}"/>
              </a:ext>
            </a:extLst>
          </p:cNvPr>
          <p:cNvSpPr>
            <a:spLocks noGrp="1"/>
          </p:cNvSpPr>
          <p:nvPr>
            <p:ph type="subTitle" idx="1"/>
          </p:nvPr>
        </p:nvSpPr>
        <p:spPr>
          <a:xfrm>
            <a:off x="900273" y="4300631"/>
            <a:ext cx="4358208" cy="933760"/>
          </a:xfrm>
        </p:spPr>
        <p:txBody>
          <a:bodyPr>
            <a:normAutofit/>
          </a:bodyPr>
          <a:lstStyle/>
          <a:p>
            <a:endParaRPr lang="en-US"/>
          </a:p>
        </p:txBody>
      </p:sp>
      <p:cxnSp>
        <p:nvCxnSpPr>
          <p:cNvPr id="13" name="Straight Connector 12">
            <a:extLst>
              <a:ext uri="{FF2B5EF4-FFF2-40B4-BE49-F238E27FC236}">
                <a16:creationId xmlns:a16="http://schemas.microsoft.com/office/drawing/2014/main" id="{FFD0734C-004D-4938-8EA0-2C3867A11A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6937" y="5780876"/>
            <a:ext cx="5131168"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714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34DE7B-4447-211A-3BFC-48179CF7DDAD}"/>
              </a:ext>
            </a:extLst>
          </p:cNvPr>
          <p:cNvSpPr>
            <a:spLocks noGrp="1"/>
          </p:cNvSpPr>
          <p:nvPr>
            <p:ph type="title"/>
          </p:nvPr>
        </p:nvSpPr>
        <p:spPr>
          <a:xfrm>
            <a:off x="640080" y="914400"/>
            <a:ext cx="6291472" cy="1097280"/>
          </a:xfrm>
        </p:spPr>
        <p:txBody>
          <a:bodyPr anchor="t">
            <a:normAutofit/>
          </a:bodyPr>
          <a:lstStyle/>
          <a:p>
            <a:r>
              <a:rPr lang="en-US" dirty="0"/>
              <a:t>Results</a:t>
            </a:r>
          </a:p>
        </p:txBody>
      </p:sp>
      <p:sp>
        <p:nvSpPr>
          <p:cNvPr id="3" name="Content Placeholder 2">
            <a:extLst>
              <a:ext uri="{FF2B5EF4-FFF2-40B4-BE49-F238E27FC236}">
                <a16:creationId xmlns:a16="http://schemas.microsoft.com/office/drawing/2014/main" id="{6646FA7D-A43C-57A4-1628-0BD346B81C75}"/>
              </a:ext>
            </a:extLst>
          </p:cNvPr>
          <p:cNvSpPr>
            <a:spLocks noGrp="1"/>
          </p:cNvSpPr>
          <p:nvPr>
            <p:ph idx="1"/>
          </p:nvPr>
        </p:nvSpPr>
        <p:spPr>
          <a:xfrm>
            <a:off x="640080" y="2176036"/>
            <a:ext cx="6291472" cy="4123944"/>
          </a:xfrm>
        </p:spPr>
        <p:txBody>
          <a:bodyPr>
            <a:normAutofit/>
          </a:bodyPr>
          <a:lstStyle/>
          <a:p>
            <a:pPr marL="0" indent="0">
              <a:buNone/>
            </a:pPr>
            <a:r>
              <a:rPr lang="en-US" dirty="0"/>
              <a:t>Through our desired variables we were able to create a set of planets that are more habitable than majority of the planets found in archive, saving researchers time from sorting through the thousands of planets. Furthermore, we have the basis to create a classification model, the habitable score decision tree or regression model for a habitation score. Overall, we built a way to conveniently and clearly display direction for discovery, accelerating the process sustaining human life.</a:t>
            </a:r>
          </a:p>
        </p:txBody>
      </p:sp>
      <p:pic>
        <p:nvPicPr>
          <p:cNvPr id="5" name="Picture 4" descr="Gas clouds in space">
            <a:extLst>
              <a:ext uri="{FF2B5EF4-FFF2-40B4-BE49-F238E27FC236}">
                <a16:creationId xmlns:a16="http://schemas.microsoft.com/office/drawing/2014/main" id="{B5B432CE-2536-EF0B-6E4B-2BC6C799E65C}"/>
              </a:ext>
            </a:extLst>
          </p:cNvPr>
          <p:cNvPicPr>
            <a:picLocks noChangeAspect="1"/>
          </p:cNvPicPr>
          <p:nvPr/>
        </p:nvPicPr>
        <p:blipFill>
          <a:blip r:embed="rId2">
            <a:extLst>
              <a:ext uri="{28A0092B-C50C-407E-A947-70E740481C1C}">
                <a14:useLocalDpi xmlns:a14="http://schemas.microsoft.com/office/drawing/2010/main" val="0"/>
              </a:ext>
            </a:extLst>
          </a:blip>
          <a:srcRect l="13367" r="25035" b="1"/>
          <a:stretch>
            <a:fillRect/>
          </a:stretch>
        </p:blipFill>
        <p:spPr>
          <a:xfrm>
            <a:off x="7776429" y="914400"/>
            <a:ext cx="4414591" cy="5357106"/>
          </a:xfrm>
          <a:prstGeom prst="rect">
            <a:avLst/>
          </a:prstGeom>
        </p:spPr>
      </p:pic>
      <p:cxnSp>
        <p:nvCxnSpPr>
          <p:cNvPr id="12" name="Straight Connector 11">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8790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2697DC-799D-7F54-E0EB-950C2D50B1CB}"/>
              </a:ext>
            </a:extLst>
          </p:cNvPr>
          <p:cNvSpPr>
            <a:spLocks noGrp="1"/>
          </p:cNvSpPr>
          <p:nvPr>
            <p:ph type="title"/>
          </p:nvPr>
        </p:nvSpPr>
        <p:spPr>
          <a:xfrm>
            <a:off x="5496821" y="1371600"/>
            <a:ext cx="6034187" cy="1097280"/>
          </a:xfrm>
        </p:spPr>
        <p:txBody>
          <a:bodyPr>
            <a:normAutofit/>
          </a:bodyPr>
          <a:lstStyle/>
          <a:p>
            <a:r>
              <a:rPr lang="en-US" dirty="0"/>
              <a:t>Motivation</a:t>
            </a:r>
          </a:p>
        </p:txBody>
      </p:sp>
      <p:pic>
        <p:nvPicPr>
          <p:cNvPr id="5" name="Picture 4" descr="Dry cracks in land under cloudy sky">
            <a:extLst>
              <a:ext uri="{FF2B5EF4-FFF2-40B4-BE49-F238E27FC236}">
                <a16:creationId xmlns:a16="http://schemas.microsoft.com/office/drawing/2014/main" id="{A4CC0A4A-25A6-6783-8F4B-3B7244BE2F46}"/>
              </a:ext>
            </a:extLst>
          </p:cNvPr>
          <p:cNvPicPr>
            <a:picLocks noChangeAspect="1"/>
          </p:cNvPicPr>
          <p:nvPr/>
        </p:nvPicPr>
        <p:blipFill>
          <a:blip r:embed="rId2">
            <a:extLst>
              <a:ext uri="{28A0092B-C50C-407E-A947-70E740481C1C}">
                <a14:useLocalDpi xmlns:a14="http://schemas.microsoft.com/office/drawing/2010/main" val="0"/>
              </a:ext>
            </a:extLst>
          </a:blip>
          <a:srcRect l="25474" r="27243" b="-1"/>
          <a:stretch>
            <a:fillRect/>
          </a:stretch>
        </p:blipFill>
        <p:spPr>
          <a:xfrm>
            <a:off x="20" y="10"/>
            <a:ext cx="4857871" cy="6857990"/>
          </a:xfrm>
          <a:prstGeom prst="rect">
            <a:avLst/>
          </a:prstGeom>
        </p:spPr>
      </p:pic>
      <p:cxnSp>
        <p:nvCxnSpPr>
          <p:cNvPr id="12" name="Straight Connector 11">
            <a:extLst>
              <a:ext uri="{FF2B5EF4-FFF2-40B4-BE49-F238E27FC236}">
                <a16:creationId xmlns:a16="http://schemas.microsoft.com/office/drawing/2014/main" id="{691422F5-4221-4812-AFD9-5479C6D60A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80905" y="1031005"/>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7E250D2-9287-FF6D-6781-E30D3FEB7843}"/>
              </a:ext>
            </a:extLst>
          </p:cNvPr>
          <p:cNvSpPr>
            <a:spLocks noGrp="1"/>
          </p:cNvSpPr>
          <p:nvPr>
            <p:ph idx="1"/>
          </p:nvPr>
        </p:nvSpPr>
        <p:spPr>
          <a:xfrm>
            <a:off x="5496821" y="2633236"/>
            <a:ext cx="6034187" cy="3664687"/>
          </a:xfrm>
        </p:spPr>
        <p:txBody>
          <a:bodyPr>
            <a:normAutofit/>
          </a:bodyPr>
          <a:lstStyle/>
          <a:p>
            <a:pPr marL="0" indent="0">
              <a:lnSpc>
                <a:spcPct val="110000"/>
              </a:lnSpc>
              <a:buNone/>
            </a:pPr>
            <a:r>
              <a:rPr lang="en-US" sz="1100"/>
              <a:t>According to the United Nations, Earth’s population is projected to keep rising for the next 60 years, reaching a peak of about </a:t>
            </a:r>
            <a:r>
              <a:rPr lang="en-US" sz="1100" b="1"/>
              <a:t>10.3 billion </a:t>
            </a:r>
            <a:r>
              <a:rPr lang="en-US" sz="1100"/>
              <a:t>in the </a:t>
            </a:r>
            <a:r>
              <a:rPr lang="en-US" sz="1100" b="1"/>
              <a:t>mid-2080s</a:t>
            </a:r>
            <a:r>
              <a:rPr lang="en-US" sz="1100"/>
              <a:t>. With this continuous growth, Earth will </a:t>
            </a:r>
            <a:r>
              <a:rPr lang="en-US" sz="1100" b="1"/>
              <a:t>face increasing challenges </a:t>
            </a:r>
            <a:r>
              <a:rPr lang="en-US" sz="1100"/>
              <a:t>related to resources, sustainability, and population management. As demands for food, water, and energy increase, and as climate change and environmental degradation threaten the sustainability of ecosystems, the question arises: how can humanity ensure its long-term survival? This question becomes more urgent in light of reality: humans are consuming earth’s resources at an alarmingly high rate. Forests are being cleared faster than they can be regrown, freshwater supplies are dwindling in many regions across the globe, and non-renewable energy sources such as fossil fuels—which currently make up </a:t>
            </a:r>
            <a:r>
              <a:rPr lang="en-US" sz="1100" b="1"/>
              <a:t>82% of global energy consumption</a:t>
            </a:r>
            <a:r>
              <a:rPr lang="en-US" sz="1100"/>
              <a:t>—are being rapidly depleted. Even renewable resources, such as wind, solar, and geothermal energy, are being </a:t>
            </a:r>
            <a:r>
              <a:rPr lang="en-US" sz="1100" b="1"/>
              <a:t>pushed to their limits </a:t>
            </a:r>
            <a:r>
              <a:rPr lang="en-US" sz="1100"/>
              <a:t>by growing demand and economic constraints. With a growing population consuming more than the planet can sustainably provide, Earth, on its own, may not be enough to support humanity’s needs. This leads us to the problem: </a:t>
            </a:r>
            <a:r>
              <a:rPr lang="en-US" sz="1100" b="1"/>
              <a:t>How can we sustain humanity?</a:t>
            </a:r>
            <a:r>
              <a:rPr lang="en-US" sz="1100"/>
              <a:t> Through the use of the Exoplanet archive, we will explore what factors can get us closer to this new home and what are potential candidates for a home. </a:t>
            </a:r>
            <a:br>
              <a:rPr lang="en-US" sz="1100"/>
            </a:br>
            <a:endParaRPr lang="en-US" sz="1100"/>
          </a:p>
        </p:txBody>
      </p:sp>
    </p:spTree>
    <p:extLst>
      <p:ext uri="{BB962C8B-B14F-4D97-AF65-F5344CB8AC3E}">
        <p14:creationId xmlns:p14="http://schemas.microsoft.com/office/powerpoint/2010/main" val="42820114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0F381B-FB3C-3E0C-3BFE-61674B37371C}"/>
              </a:ext>
            </a:extLst>
          </p:cNvPr>
          <p:cNvSpPr>
            <a:spLocks noGrp="1"/>
          </p:cNvSpPr>
          <p:nvPr>
            <p:ph type="title"/>
          </p:nvPr>
        </p:nvSpPr>
        <p:spPr>
          <a:xfrm>
            <a:off x="640080" y="1371600"/>
            <a:ext cx="5852160" cy="1097280"/>
          </a:xfrm>
        </p:spPr>
        <p:txBody>
          <a:bodyPr anchor="t">
            <a:normAutofit/>
          </a:bodyPr>
          <a:lstStyle/>
          <a:p>
            <a:r>
              <a:rPr lang="en-US" dirty="0"/>
              <a:t>Methodology</a:t>
            </a:r>
          </a:p>
        </p:txBody>
      </p:sp>
      <p:cxnSp>
        <p:nvCxnSpPr>
          <p:cNvPr id="12" name="Straight Connector 11">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6281"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F9D96DB-D2F0-9269-54D2-4A38855CCB3B}"/>
              </a:ext>
            </a:extLst>
          </p:cNvPr>
          <p:cNvSpPr>
            <a:spLocks noGrp="1"/>
          </p:cNvSpPr>
          <p:nvPr>
            <p:ph idx="1"/>
          </p:nvPr>
        </p:nvSpPr>
        <p:spPr>
          <a:xfrm>
            <a:off x="640080" y="2633236"/>
            <a:ext cx="5852160" cy="3664685"/>
          </a:xfrm>
        </p:spPr>
        <p:txBody>
          <a:bodyPr>
            <a:normAutofit/>
          </a:bodyPr>
          <a:lstStyle/>
          <a:p>
            <a:pPr fontAlgn="base">
              <a:lnSpc>
                <a:spcPct val="110000"/>
              </a:lnSpc>
            </a:pPr>
            <a:r>
              <a:rPr lang="en-US" sz="1000"/>
              <a:t>We began by exploring the database to identify </a:t>
            </a:r>
            <a:r>
              <a:rPr lang="en-US" sz="1000" b="1"/>
              <a:t>key variables</a:t>
            </a:r>
            <a:r>
              <a:rPr lang="en-US" sz="1000"/>
              <a:t> relevant to planetary habitability and examined their relationships. Columns with a high proportion of missing values were removed to ensure data quality.</a:t>
            </a:r>
          </a:p>
          <a:p>
            <a:pPr fontAlgn="base">
              <a:lnSpc>
                <a:spcPct val="110000"/>
              </a:lnSpc>
            </a:pPr>
            <a:r>
              <a:rPr lang="en-US" sz="1000"/>
              <a:t>With the remaining data, we performed an inner join to create a unified table free of null entries. Using </a:t>
            </a:r>
            <a:r>
              <a:rPr lang="en-US" sz="1000" b="1"/>
              <a:t>pandas</a:t>
            </a:r>
            <a:r>
              <a:rPr lang="en-US" sz="1000"/>
              <a:t>, we engineered new quantitative features, such as planetary density, and introduced </a:t>
            </a:r>
            <a:r>
              <a:rPr lang="en-US" sz="1000" b="1"/>
              <a:t>categorical classification</a:t>
            </a:r>
            <a:r>
              <a:rPr lang="en-US" sz="1000"/>
              <a:t> fields based on scientifically informed thresholds to better capture indicators of habitability.</a:t>
            </a:r>
          </a:p>
          <a:p>
            <a:pPr fontAlgn="base">
              <a:lnSpc>
                <a:spcPct val="110000"/>
              </a:lnSpc>
            </a:pPr>
            <a:r>
              <a:rPr lang="en-US" sz="1000"/>
              <a:t>To </a:t>
            </a:r>
            <a:r>
              <a:rPr lang="en-US" sz="1000" b="1"/>
              <a:t>visualize and refine </a:t>
            </a:r>
            <a:r>
              <a:rPr lang="en-US" sz="1000"/>
              <a:t>our feature selection, we generated interactive histograms of density and applied color-coded “hues” based on researched benchmarks to distinguish terrestrial from gaseous planets. We then identified the most informative variables and computed summary statistics to analyze central tendencies and variability.</a:t>
            </a:r>
          </a:p>
          <a:p>
            <a:pPr fontAlgn="base">
              <a:lnSpc>
                <a:spcPct val="110000"/>
              </a:lnSpc>
            </a:pPr>
            <a:r>
              <a:rPr lang="en-US" sz="1000"/>
              <a:t>To consolidate different variables, we </a:t>
            </a:r>
            <a:r>
              <a:rPr lang="en-US" sz="1000" b="1"/>
              <a:t>standardized the units</a:t>
            </a:r>
            <a:r>
              <a:rPr lang="en-US" sz="1000"/>
              <a:t> and created a standard unit distance based on these variables from Earth’s standard units.</a:t>
            </a:r>
          </a:p>
          <a:p>
            <a:pPr fontAlgn="base">
              <a:lnSpc>
                <a:spcPct val="110000"/>
              </a:lnSpc>
            </a:pPr>
            <a:r>
              <a:rPr lang="en-US" sz="1000" b="1"/>
              <a:t>Histograms</a:t>
            </a:r>
            <a:r>
              <a:rPr lang="en-US" sz="1000"/>
              <a:t> were used to further examine the distributions of these variables, allowing us to </a:t>
            </a:r>
            <a:r>
              <a:rPr lang="en-US" sz="1000" b="1"/>
              <a:t>filter</a:t>
            </a:r>
            <a:r>
              <a:rPr lang="en-US" sz="1000"/>
              <a:t> out planets that fell outside the desired ranges. Finally, we integrated the curated dataset, representing planets within a reasonable distance and meeting our </a:t>
            </a:r>
            <a:r>
              <a:rPr lang="en-US" sz="1000" b="1"/>
              <a:t>habitability criteria </a:t>
            </a:r>
            <a:r>
              <a:rPr lang="en-US" sz="1000"/>
              <a:t>into an </a:t>
            </a:r>
            <a:r>
              <a:rPr lang="en-US" sz="1000" b="1"/>
              <a:t>API</a:t>
            </a:r>
            <a:r>
              <a:rPr lang="en-US" sz="1000"/>
              <a:t> for display on the website.</a:t>
            </a:r>
          </a:p>
          <a:p>
            <a:pPr>
              <a:lnSpc>
                <a:spcPct val="110000"/>
              </a:lnSpc>
            </a:pPr>
            <a:endParaRPr lang="en-US" sz="1000"/>
          </a:p>
        </p:txBody>
      </p:sp>
      <p:pic>
        <p:nvPicPr>
          <p:cNvPr id="5" name="Picture 4" descr="View of desert landscape of Mars">
            <a:extLst>
              <a:ext uri="{FF2B5EF4-FFF2-40B4-BE49-F238E27FC236}">
                <a16:creationId xmlns:a16="http://schemas.microsoft.com/office/drawing/2014/main" id="{CCD5DEB7-B7CF-1378-AA36-21181C5A1737}"/>
              </a:ext>
            </a:extLst>
          </p:cNvPr>
          <p:cNvPicPr>
            <a:picLocks noChangeAspect="1"/>
          </p:cNvPicPr>
          <p:nvPr/>
        </p:nvPicPr>
        <p:blipFill>
          <a:blip r:embed="rId2">
            <a:extLst>
              <a:ext uri="{28A0092B-C50C-407E-A947-70E740481C1C}">
                <a14:useLocalDpi xmlns:a14="http://schemas.microsoft.com/office/drawing/2010/main" val="0"/>
              </a:ext>
            </a:extLst>
          </a:blip>
          <a:srcRect l="23834" r="36416"/>
          <a:stretch>
            <a:fillRect/>
          </a:stretch>
        </p:blipFill>
        <p:spPr>
          <a:xfrm>
            <a:off x="7345680" y="10"/>
            <a:ext cx="4846320" cy="6857990"/>
          </a:xfrm>
          <a:prstGeom prst="rect">
            <a:avLst/>
          </a:prstGeom>
        </p:spPr>
      </p:pic>
    </p:spTree>
    <p:extLst>
      <p:ext uri="{BB962C8B-B14F-4D97-AF65-F5344CB8AC3E}">
        <p14:creationId xmlns:p14="http://schemas.microsoft.com/office/powerpoint/2010/main" val="2866860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98D44-0B15-41A0-EC63-B4DAA778D56F}"/>
              </a:ext>
            </a:extLst>
          </p:cNvPr>
          <p:cNvSpPr>
            <a:spLocks noGrp="1"/>
          </p:cNvSpPr>
          <p:nvPr>
            <p:ph type="title"/>
          </p:nvPr>
        </p:nvSpPr>
        <p:spPr>
          <a:xfrm>
            <a:off x="5496821" y="1371600"/>
            <a:ext cx="6034187" cy="1097280"/>
          </a:xfrm>
        </p:spPr>
        <p:txBody>
          <a:bodyPr>
            <a:normAutofit/>
          </a:bodyPr>
          <a:lstStyle/>
          <a:p>
            <a:r>
              <a:rPr lang="en-US" dirty="0"/>
              <a:t>6 Variables</a:t>
            </a:r>
          </a:p>
        </p:txBody>
      </p:sp>
      <p:pic>
        <p:nvPicPr>
          <p:cNvPr id="5" name="Picture 4" descr="Outer space photo of the earth with the night terminator">
            <a:extLst>
              <a:ext uri="{FF2B5EF4-FFF2-40B4-BE49-F238E27FC236}">
                <a16:creationId xmlns:a16="http://schemas.microsoft.com/office/drawing/2014/main" id="{7EE0DEE2-D68C-C9BC-E797-78E17A6B936A}"/>
              </a:ext>
            </a:extLst>
          </p:cNvPr>
          <p:cNvPicPr>
            <a:picLocks noChangeAspect="1"/>
          </p:cNvPicPr>
          <p:nvPr/>
        </p:nvPicPr>
        <p:blipFill>
          <a:blip r:embed="rId2"/>
          <a:srcRect l="42018" r="11230" b="-1"/>
          <a:stretch>
            <a:fillRect/>
          </a:stretch>
        </p:blipFill>
        <p:spPr>
          <a:xfrm>
            <a:off x="20" y="10"/>
            <a:ext cx="4857871" cy="6857990"/>
          </a:xfrm>
          <a:prstGeom prst="rect">
            <a:avLst/>
          </a:prstGeom>
        </p:spPr>
      </p:pic>
      <p:cxnSp>
        <p:nvCxnSpPr>
          <p:cNvPr id="11" name="Straight Connector 10">
            <a:extLst>
              <a:ext uri="{FF2B5EF4-FFF2-40B4-BE49-F238E27FC236}">
                <a16:creationId xmlns:a16="http://schemas.microsoft.com/office/drawing/2014/main" id="{691422F5-4221-4812-AFD9-5479C6D60A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80905" y="1031005"/>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5D82F13-2E5C-E214-129A-BC9CA644A23B}"/>
              </a:ext>
            </a:extLst>
          </p:cNvPr>
          <p:cNvSpPr>
            <a:spLocks noGrp="1"/>
          </p:cNvSpPr>
          <p:nvPr>
            <p:ph idx="1"/>
          </p:nvPr>
        </p:nvSpPr>
        <p:spPr>
          <a:xfrm>
            <a:off x="5496821" y="2633236"/>
            <a:ext cx="6034187" cy="3664687"/>
          </a:xfrm>
        </p:spPr>
        <p:txBody>
          <a:bodyPr>
            <a:normAutofit/>
          </a:bodyPr>
          <a:lstStyle/>
          <a:p>
            <a:pPr>
              <a:lnSpc>
                <a:spcPct val="110000"/>
              </a:lnSpc>
            </a:pPr>
            <a:r>
              <a:rPr lang="en-US" sz="1100" b="1" dirty="0"/>
              <a:t>Planetary Radius (</a:t>
            </a:r>
            <a:r>
              <a:rPr lang="en-US" sz="1100" b="1" dirty="0" err="1"/>
              <a:t>pl_rade</a:t>
            </a:r>
            <a:r>
              <a:rPr lang="en-US" sz="1100" b="1" dirty="0"/>
              <a:t>): </a:t>
            </a:r>
            <a:r>
              <a:rPr lang="en-US" sz="1100" dirty="0"/>
              <a:t>The radius of the planet as a ratio to Earth’s radius. Dictates gravity, atmospheric pressure, and the state of water on a planet.</a:t>
            </a:r>
          </a:p>
          <a:p>
            <a:pPr>
              <a:lnSpc>
                <a:spcPct val="110000"/>
              </a:lnSpc>
            </a:pPr>
            <a:r>
              <a:rPr lang="en-US" sz="1100" b="1" dirty="0"/>
              <a:t>Planetary Mass(</a:t>
            </a:r>
            <a:r>
              <a:rPr lang="en-US" sz="1100" b="1" dirty="0" err="1"/>
              <a:t>pl_masse</a:t>
            </a:r>
            <a:r>
              <a:rPr lang="en-US" sz="1100" b="1" dirty="0"/>
              <a:t>): </a:t>
            </a:r>
            <a:r>
              <a:rPr lang="en-US" sz="1100" dirty="0"/>
              <a:t>The mass of the planet as a ratio to Earth’s mass. Determines the ability to maintain a magnetic field, terrestrial state, and maintaining an atmosphere.</a:t>
            </a:r>
          </a:p>
          <a:p>
            <a:pPr>
              <a:lnSpc>
                <a:spcPct val="110000"/>
              </a:lnSpc>
            </a:pPr>
            <a:r>
              <a:rPr lang="en-US" sz="1100" b="1" dirty="0"/>
              <a:t>Stellar Insolation(</a:t>
            </a:r>
            <a:r>
              <a:rPr lang="en-US" sz="1100" b="1" dirty="0" err="1"/>
              <a:t>pl_insol</a:t>
            </a:r>
            <a:r>
              <a:rPr lang="en-US" sz="1100" b="1" dirty="0"/>
              <a:t>): </a:t>
            </a:r>
            <a:r>
              <a:rPr lang="en-US" sz="1100" dirty="0"/>
              <a:t>The amount of light the planet receives compared to Earth per a square unit</a:t>
            </a:r>
            <a:r>
              <a:rPr lang="en-US" sz="1100" b="1" dirty="0"/>
              <a:t> </a:t>
            </a:r>
            <a:r>
              <a:rPr lang="en-US" sz="1100" dirty="0"/>
              <a:t>on average. This indicated the climate on the planet.</a:t>
            </a:r>
          </a:p>
          <a:p>
            <a:pPr>
              <a:lnSpc>
                <a:spcPct val="110000"/>
              </a:lnSpc>
            </a:pPr>
            <a:r>
              <a:rPr lang="en-US" sz="1100" b="1" dirty="0"/>
              <a:t>Equilibrium Temperature(</a:t>
            </a:r>
            <a:r>
              <a:rPr lang="en-US" sz="1100" b="1" dirty="0" err="1"/>
              <a:t>pl_eqt</a:t>
            </a:r>
            <a:r>
              <a:rPr lang="en-US" sz="1100" b="1" dirty="0"/>
              <a:t>): </a:t>
            </a:r>
            <a:r>
              <a:rPr lang="en-US" sz="1100" dirty="0"/>
              <a:t>Estimate of average temperature based on star distance and insolation. Can help to determine surface temperature and cooling or reflection.</a:t>
            </a:r>
          </a:p>
          <a:p>
            <a:pPr>
              <a:lnSpc>
                <a:spcPct val="110000"/>
              </a:lnSpc>
            </a:pPr>
            <a:r>
              <a:rPr lang="en-US" sz="1100" b="1" dirty="0"/>
              <a:t>Stellar Effective Temperature(</a:t>
            </a:r>
            <a:r>
              <a:rPr lang="en-US" sz="1100" b="1" dirty="0" err="1"/>
              <a:t>st_teff</a:t>
            </a:r>
            <a:r>
              <a:rPr lang="en-US" sz="1100" b="1" dirty="0"/>
              <a:t>): </a:t>
            </a:r>
            <a:r>
              <a:rPr lang="en-US" sz="1100" dirty="0"/>
              <a:t>The surface temperature, flares, and wavelength. Can help determine the radiation stability.</a:t>
            </a:r>
          </a:p>
          <a:p>
            <a:pPr>
              <a:lnSpc>
                <a:spcPct val="110000"/>
              </a:lnSpc>
            </a:pPr>
            <a:r>
              <a:rPr lang="en-US" sz="1100" b="1" dirty="0"/>
              <a:t>Orbital Eccentricity(</a:t>
            </a:r>
            <a:r>
              <a:rPr lang="en-US" sz="1100" b="1" dirty="0" err="1"/>
              <a:t>pl_orbeccen</a:t>
            </a:r>
            <a:r>
              <a:rPr lang="en-US" sz="1100" b="1" dirty="0"/>
              <a:t>): </a:t>
            </a:r>
            <a:r>
              <a:rPr lang="en-US" sz="1100" dirty="0"/>
              <a:t>The sensitivity of the seasons and climate through the orbit. Lower values can give a more stable bodies of water and climate, preventing huge swings or collapses.</a:t>
            </a:r>
          </a:p>
        </p:txBody>
      </p:sp>
    </p:spTree>
    <p:extLst>
      <p:ext uri="{BB962C8B-B14F-4D97-AF65-F5344CB8AC3E}">
        <p14:creationId xmlns:p14="http://schemas.microsoft.com/office/powerpoint/2010/main" val="4224225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8F537AB-0CD0-CC07-D648-C12C75DA4A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326" y="1734298"/>
            <a:ext cx="9703398" cy="3810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898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D448D-FD76-50C9-F3F2-AB009C389DAB}"/>
              </a:ext>
            </a:extLst>
          </p:cNvPr>
          <p:cNvSpPr>
            <a:spLocks noGrp="1"/>
          </p:cNvSpPr>
          <p:nvPr>
            <p:ph type="title"/>
          </p:nvPr>
        </p:nvSpPr>
        <p:spPr/>
        <p:txBody>
          <a:bodyPr/>
          <a:lstStyle/>
          <a:p>
            <a:r>
              <a:rPr lang="en-US" dirty="0"/>
              <a:t>Deciphering Between Habitability</a:t>
            </a:r>
          </a:p>
        </p:txBody>
      </p:sp>
      <p:pic>
        <p:nvPicPr>
          <p:cNvPr id="4098" name="Picture 2">
            <a:extLst>
              <a:ext uri="{FF2B5EF4-FFF2-40B4-BE49-F238E27FC236}">
                <a16:creationId xmlns:a16="http://schemas.microsoft.com/office/drawing/2014/main" id="{08005B0D-E03F-CF54-133A-BD230F3ABD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79" y="2561666"/>
            <a:ext cx="6533813" cy="3939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9066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5D116-25E9-0A99-EB0F-7A38098F221F}"/>
              </a:ext>
            </a:extLst>
          </p:cNvPr>
          <p:cNvSpPr>
            <a:spLocks noGrp="1"/>
          </p:cNvSpPr>
          <p:nvPr>
            <p:ph type="title"/>
          </p:nvPr>
        </p:nvSpPr>
        <p:spPr/>
        <p:txBody>
          <a:bodyPr/>
          <a:lstStyle/>
          <a:p>
            <a:endParaRPr lang="en-US"/>
          </a:p>
        </p:txBody>
      </p:sp>
      <p:sp>
        <p:nvSpPr>
          <p:cNvPr id="7" name="TextBox 6">
            <a:extLst>
              <a:ext uri="{FF2B5EF4-FFF2-40B4-BE49-F238E27FC236}">
                <a16:creationId xmlns:a16="http://schemas.microsoft.com/office/drawing/2014/main" id="{EDB81429-1ABF-D723-825E-D39FC4E627F6}"/>
              </a:ext>
            </a:extLst>
          </p:cNvPr>
          <p:cNvSpPr txBox="1"/>
          <p:nvPr/>
        </p:nvSpPr>
        <p:spPr>
          <a:xfrm>
            <a:off x="268197" y="3250318"/>
            <a:ext cx="3907578" cy="369332"/>
          </a:xfrm>
          <a:prstGeom prst="rect">
            <a:avLst/>
          </a:prstGeom>
          <a:noFill/>
        </p:spPr>
        <p:txBody>
          <a:bodyPr wrap="square">
            <a:spAutoFit/>
          </a:bodyPr>
          <a:lstStyle/>
          <a:p>
            <a:r>
              <a:rPr lang="en-US" b="0" dirty="0">
                <a:effectLst/>
              </a:rPr>
              <a:t> </a:t>
            </a:r>
            <a:endParaRPr lang="en-US" dirty="0"/>
          </a:p>
        </p:txBody>
      </p:sp>
      <p:pic>
        <p:nvPicPr>
          <p:cNvPr id="2050" name="Picture 2">
            <a:extLst>
              <a:ext uri="{FF2B5EF4-FFF2-40B4-BE49-F238E27FC236}">
                <a16:creationId xmlns:a16="http://schemas.microsoft.com/office/drawing/2014/main" id="{2EEF929D-EFB2-39C0-5115-FA703B3BC3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79" y="1371601"/>
            <a:ext cx="3557912" cy="27412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98DC7D5-1509-20E3-1BDB-566FB0793C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7991" y="1423233"/>
            <a:ext cx="3490896" cy="268960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9189BE6-4FBC-1DB8-4FB6-A5FF6F1E389C}"/>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7755903" y="1423233"/>
            <a:ext cx="3640260" cy="271296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F73352CB-93EE-DC04-808E-7CF55D0BF4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79" y="4112838"/>
            <a:ext cx="3640260" cy="275565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FB072E96-EB54-7AC2-A15A-019C23E363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0339" y="4164470"/>
            <a:ext cx="3490896" cy="268960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45A5869A-F3D7-E645-A853-1F79D285B9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1663" y="4120992"/>
            <a:ext cx="3566037" cy="2747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770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781D6-B084-14DA-9DD0-BA1CC076BE6F}"/>
              </a:ext>
            </a:extLst>
          </p:cNvPr>
          <p:cNvSpPr>
            <a:spLocks noGrp="1"/>
          </p:cNvSpPr>
          <p:nvPr>
            <p:ph type="ctrTitle"/>
          </p:nvPr>
        </p:nvSpPr>
        <p:spPr/>
        <p:txBody>
          <a:bodyPr/>
          <a:lstStyle/>
          <a:p>
            <a:r>
              <a:rPr lang="en-US" dirty="0"/>
              <a:t>Fields Attained</a:t>
            </a:r>
          </a:p>
        </p:txBody>
      </p:sp>
      <p:sp>
        <p:nvSpPr>
          <p:cNvPr id="3" name="Subtitle 2">
            <a:extLst>
              <a:ext uri="{FF2B5EF4-FFF2-40B4-BE49-F238E27FC236}">
                <a16:creationId xmlns:a16="http://schemas.microsoft.com/office/drawing/2014/main" id="{0CA86204-9C13-D68A-F5D0-E6C36298E34C}"/>
              </a:ext>
            </a:extLst>
          </p:cNvPr>
          <p:cNvSpPr>
            <a:spLocks noGrp="1"/>
          </p:cNvSpPr>
          <p:nvPr>
            <p:ph type="subTitle" idx="1"/>
          </p:nvPr>
        </p:nvSpPr>
        <p:spPr/>
        <p:txBody>
          <a:bodyPr/>
          <a:lstStyle/>
          <a:p>
            <a:r>
              <a:rPr lang="en-US" dirty="0"/>
              <a:t>How many planets passed The Conditions?</a:t>
            </a:r>
          </a:p>
        </p:txBody>
      </p:sp>
      <p:pic>
        <p:nvPicPr>
          <p:cNvPr id="3074" name="Picture 2">
            <a:extLst>
              <a:ext uri="{FF2B5EF4-FFF2-40B4-BE49-F238E27FC236}">
                <a16:creationId xmlns:a16="http://schemas.microsoft.com/office/drawing/2014/main" id="{36A60C21-2867-18F8-00EE-8981BB70F4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757966"/>
            <a:ext cx="5438775" cy="41148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95012C1-E09E-6F2F-5C86-3F57E9BD29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714" y="2154613"/>
            <a:ext cx="3535457" cy="2879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8346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D1530-2665-14EB-CAF1-6C22D42A97AE}"/>
              </a:ext>
            </a:extLst>
          </p:cNvPr>
          <p:cNvSpPr>
            <a:spLocks noGrp="1"/>
          </p:cNvSpPr>
          <p:nvPr>
            <p:ph type="ctrTitle"/>
          </p:nvPr>
        </p:nvSpPr>
        <p:spPr/>
        <p:txBody>
          <a:bodyPr/>
          <a:lstStyle/>
          <a:p>
            <a:r>
              <a:rPr lang="en-US" dirty="0"/>
              <a:t>Introducing</a:t>
            </a:r>
            <a:br>
              <a:rPr lang="en-US" dirty="0"/>
            </a:br>
            <a:r>
              <a:rPr lang="en-US" dirty="0"/>
              <a:t>Second Earth</a:t>
            </a:r>
          </a:p>
        </p:txBody>
      </p:sp>
      <p:sp>
        <p:nvSpPr>
          <p:cNvPr id="3" name="Subtitle 2">
            <a:extLst>
              <a:ext uri="{FF2B5EF4-FFF2-40B4-BE49-F238E27FC236}">
                <a16:creationId xmlns:a16="http://schemas.microsoft.com/office/drawing/2014/main" id="{99C54614-73A1-E60D-73A5-70BE0B7896D5}"/>
              </a:ext>
            </a:extLst>
          </p:cNvPr>
          <p:cNvSpPr>
            <a:spLocks noGrp="1"/>
          </p:cNvSpPr>
          <p:nvPr>
            <p:ph type="subTitle" idx="1"/>
          </p:nvPr>
        </p:nvSpPr>
        <p:spPr/>
        <p:txBody>
          <a:bodyPr/>
          <a:lstStyle/>
          <a:p>
            <a:endParaRPr lang="en-US"/>
          </a:p>
        </p:txBody>
      </p:sp>
      <p:pic>
        <p:nvPicPr>
          <p:cNvPr id="4" name="Picture 2">
            <a:extLst>
              <a:ext uri="{FF2B5EF4-FFF2-40B4-BE49-F238E27FC236}">
                <a16:creationId xmlns:a16="http://schemas.microsoft.com/office/drawing/2014/main" id="{82AA7130-BA60-5C51-BA6F-FD6E0B84C8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53" t="2407"/>
          <a:stretch>
            <a:fillRect/>
          </a:stretch>
        </p:blipFill>
        <p:spPr bwMode="auto">
          <a:xfrm>
            <a:off x="6096000" y="753035"/>
            <a:ext cx="5779994" cy="5735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943214"/>
      </p:ext>
    </p:extLst>
  </p:cSld>
  <p:clrMapOvr>
    <a:masterClrMapping/>
  </p:clrMapOvr>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docProps/app.xml><?xml version="1.0" encoding="utf-8"?>
<Properties xmlns="http://schemas.openxmlformats.org/officeDocument/2006/extended-properties" xmlns:vt="http://schemas.openxmlformats.org/officeDocument/2006/docPropsVTypes">
  <TotalTime>25</TotalTime>
  <Words>763</Words>
  <Application>Microsoft Office PowerPoint</Application>
  <PresentationFormat>Widescreen</PresentationFormat>
  <Paragraphs>23</Paragraphs>
  <Slides>10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Grandview Display</vt:lpstr>
      <vt:lpstr>DashVTI</vt:lpstr>
      <vt:lpstr>Process</vt:lpstr>
      <vt:lpstr>Motivation</vt:lpstr>
      <vt:lpstr>Methodology</vt:lpstr>
      <vt:lpstr>6 Variables</vt:lpstr>
      <vt:lpstr>PowerPoint Presentation</vt:lpstr>
      <vt:lpstr>Deciphering Between Habitability</vt:lpstr>
      <vt:lpstr>PowerPoint Presentation</vt:lpstr>
      <vt:lpstr>Fields Attained</vt:lpstr>
      <vt:lpstr>Introducing Second Earth</vt:lpstr>
      <vt:lpstr>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Senthil, Joshua Vishwas</dc:creator>
  <cp:lastModifiedBy>Senthil, Joshua Vishwas</cp:lastModifiedBy>
  <cp:revision>1</cp:revision>
  <dcterms:created xsi:type="dcterms:W3CDTF">2025-09-21T11:33:58Z</dcterms:created>
  <dcterms:modified xsi:type="dcterms:W3CDTF">2025-09-21T11:59:23Z</dcterms:modified>
</cp:coreProperties>
</file>